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8"/>
  </p:notesMasterIdLst>
  <p:handoutMasterIdLst>
    <p:handoutMasterId r:id="rId29"/>
  </p:handoutMasterIdLst>
  <p:sldIdLst>
    <p:sldId id="1291" r:id="rId6"/>
    <p:sldId id="1330" r:id="rId7"/>
    <p:sldId id="1308" r:id="rId8"/>
    <p:sldId id="1307" r:id="rId9"/>
    <p:sldId id="1342" r:id="rId10"/>
    <p:sldId id="1301" r:id="rId11"/>
    <p:sldId id="1338" r:id="rId12"/>
    <p:sldId id="1295" r:id="rId13"/>
    <p:sldId id="1315" r:id="rId14"/>
    <p:sldId id="1341" r:id="rId15"/>
    <p:sldId id="1335" r:id="rId16"/>
    <p:sldId id="1316" r:id="rId17"/>
    <p:sldId id="1332" r:id="rId18"/>
    <p:sldId id="1340" r:id="rId19"/>
    <p:sldId id="1337" r:id="rId20"/>
    <p:sldId id="1339" r:id="rId21"/>
    <p:sldId id="1313" r:id="rId22"/>
    <p:sldId id="1309" r:id="rId23"/>
    <p:sldId id="1333" r:id="rId24"/>
    <p:sldId id="1289" r:id="rId25"/>
    <p:sldId id="1290" r:id="rId26"/>
    <p:sldId id="1184" r:id="rId27"/>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07"/>
            <p14:sldId id="1342"/>
            <p14:sldId id="1301"/>
            <p14:sldId id="1338"/>
            <p14:sldId id="1295"/>
            <p14:sldId id="1315"/>
            <p14:sldId id="1341"/>
            <p14:sldId id="1335"/>
            <p14:sldId id="1316"/>
            <p14:sldId id="1332"/>
            <p14:sldId id="1340"/>
            <p14:sldId id="1337"/>
            <p14:sldId id="1339"/>
            <p14:sldId id="1313"/>
            <p14:sldId id="1309"/>
            <p14:sldId id="1333"/>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4" autoAdjust="0"/>
    <p:restoredTop sz="68601" autoAdjust="0"/>
  </p:normalViewPr>
  <p:slideViewPr>
    <p:cSldViewPr snapToGrid="0">
      <p:cViewPr varScale="1">
        <p:scale>
          <a:sx n="64" d="100"/>
          <a:sy n="64" d="100"/>
        </p:scale>
        <p:origin x="540" y="6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3/10/2015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3/10/2015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3/10/2015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22</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74187DE5-BC21-4053-BDEB-6FD40251CDEB}" type="datetime1">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2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3/10/2015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3/10/2015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OfficeDev/PnP/tree/master/Solutions/Core.TimerJobs.Samples"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fficeDev/PnP/tree/master/Samples/Office365Api.Overview" TargetMode="External"/><Relationship Id="rId7" Type="http://schemas.openxmlformats.org/officeDocument/2006/relationships/hyperlink" Target="https://github.com/OfficeDev/PnP/tree/master/Solutions/PowerShell.Commands/Documentation" TargetMode="External"/><Relationship Id="rId2" Type="http://schemas.openxmlformats.org/officeDocument/2006/relationships/hyperlink" Target="https://github.com/OfficeDev/PnP/tree/master/Samples/Core.LargeFileUpload" TargetMode="External"/><Relationship Id="rId1" Type="http://schemas.openxmlformats.org/officeDocument/2006/relationships/slideLayout" Target="../slideLayouts/slideLayout8.xml"/><Relationship Id="rId6" Type="http://schemas.openxmlformats.org/officeDocument/2006/relationships/hyperlink" Target="https://github.com/OfficeDev/PnP/blob/master/Solutions/PowerShell.Commands/changelog.md" TargetMode="External"/><Relationship Id="rId5" Type="http://schemas.openxmlformats.org/officeDocument/2006/relationships/hyperlink" Target="https://github.com/OfficeDev/PnP/tree/master/Solutions/PowerShell.Commands" TargetMode="External"/><Relationship Id="rId4" Type="http://schemas.openxmlformats.org/officeDocument/2006/relationships/hyperlink" Target="https://github.com/OfficeDev/PnP/tree/master/Components/Core.TaxonomyPicker"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aka.ms/OfficeDevPnPMSDN" TargetMode="External"/><Relationship Id="rId2" Type="http://schemas.openxmlformats.org/officeDocument/2006/relationships/hyperlink" Target="http://aka.ms/OfficeDevPnPGuidance"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channel9.msdn.com/blogs/OfficeDevPnP/Document-and-list-templates-with-app-model" TargetMode="External"/><Relationship Id="rId3" Type="http://schemas.openxmlformats.org/officeDocument/2006/relationships/hyperlink" Target="http://channel9.msdn.com/blogs/OfficeDevPnP/Asynchronous-on-demand-operations-with-Azure-storage-queues-and-WebJobs" TargetMode="External"/><Relationship Id="rId7" Type="http://schemas.openxmlformats.org/officeDocument/2006/relationships/hyperlink" Target="http://channel9.msdn.com/blogs/OfficeDevPnP/Information-management-policy-wtih-app-model" TargetMode="External"/><Relationship Id="rId2" Type="http://schemas.openxmlformats.org/officeDocument/2006/relationships/hyperlink" Target="http://channel9.msdn.com/blogs/OfficeDevPnP/Self-service-site-collection-provisioning-to-Office-365-with-Azure-WebJob" TargetMode="External"/><Relationship Id="rId1" Type="http://schemas.openxmlformats.org/officeDocument/2006/relationships/slideLayout" Target="../slideLayouts/slideLayout8.xml"/><Relationship Id="rId6" Type="http://schemas.openxmlformats.org/officeDocument/2006/relationships/hyperlink" Target="http://channel9.msdn.com/blogs/OfficeDevPnP/Integrate-Yammer-feeds-to-SharePoint-sites" TargetMode="External"/><Relationship Id="rId5" Type="http://schemas.openxmlformats.org/officeDocument/2006/relationships/hyperlink" Target="http://channel9.msdn.com/blogs/OfficeDevPnP/User-profile-CSOM-for-reading-and-updates" TargetMode="External"/><Relationship Id="rId10" Type="http://schemas.openxmlformats.org/officeDocument/2006/relationships/hyperlink" Target="http://channel9.msdn.com/blogs/OfficeDevPnP/Introduction-to-Managed-Metadata-CSOM" TargetMode="External"/><Relationship Id="rId4" Type="http://schemas.openxmlformats.org/officeDocument/2006/relationships/hyperlink" Target="http://channel9.msdn.com/blogs/OfficeDevPnP/Hybrid-site-collection-provisioning-from-Azure-to-on-premises" TargetMode="External"/><Relationship Id="rId9" Type="http://schemas.openxmlformats.org/officeDocument/2006/relationships/hyperlink" Target="http://channel9.msdn.com/blogs/OfficeDevPnP/Creating-content-types-and-site-columns-with-CS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NanddeepNachan" TargetMode="External"/><Relationship Id="rId3" Type="http://schemas.openxmlformats.org/officeDocument/2006/relationships/image" Target="../media/image12.jpeg"/><Relationship Id="rId7" Type="http://schemas.openxmlformats.org/officeDocument/2006/relationships/hyperlink" Target="https://twitter.com/mikaelsvenson" TargetMode="External"/><Relationship Id="rId12" Type="http://schemas.openxmlformats.org/officeDocument/2006/relationships/hyperlink" Target="https://twitter.com/RadiAtanassov"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AnceretMatthieu/following" TargetMode="External"/><Relationship Id="rId11" Type="http://schemas.openxmlformats.org/officeDocument/2006/relationships/hyperlink" Target="https://twitter.com/paulschaeflein" TargetMode="External"/><Relationship Id="rId5" Type="http://schemas.openxmlformats.org/officeDocument/2006/relationships/hyperlink" Target="https://twitter.com/guillebas" TargetMode="External"/><Relationship Id="rId10" Type="http://schemas.openxmlformats.org/officeDocument/2006/relationships/hyperlink" Target="https://twitter.com/pbjorklund" TargetMode="External"/><Relationship Id="rId4" Type="http://schemas.openxmlformats.org/officeDocument/2006/relationships/hyperlink" Target="https://twitter.com/erwinvanhunen" TargetMode="External"/><Relationship Id="rId9" Type="http://schemas.openxmlformats.org/officeDocument/2006/relationships/hyperlink" Target="https://twitter/paolopia"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OfficeDev/PnP/tree/master/Samples/Provisioning.Cloud.Workflow.AppWeb" TargetMode="External"/><Relationship Id="rId3" Type="http://schemas.openxmlformats.org/officeDocument/2006/relationships/hyperlink" Target="https://github.com/OfficeDev/PnP/tree/master/Samples/Core.QueueWebJobUsage" TargetMode="External"/><Relationship Id="rId7" Type="http://schemas.openxmlformats.org/officeDocument/2006/relationships/hyperlink" Target="https://github.com/OfficeDev/PnP/tree/master/Samples/Provisioning.Cloud.Workflow" TargetMode="External"/><Relationship Id="rId2" Type="http://schemas.openxmlformats.org/officeDocument/2006/relationships/hyperlink" Target="https://github.com/OfficeDev/PnP/tree/master/Samples/Provisioning.Cloud.Async.WebJob"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amples/Core.SiteInformation" TargetMode="External"/><Relationship Id="rId5" Type="http://schemas.openxmlformats.org/officeDocument/2006/relationships/hyperlink" Target="https://github.com/OfficeDev/PnP/tree/master/Samples/Core.AppEvents.HandlerDelegation" TargetMode="External"/><Relationship Id="rId4" Type="http://schemas.openxmlformats.org/officeDocument/2006/relationships/hyperlink" Target="https://github.com/OfficeDev/PnP/tree/master/Samples/Core.AppEvents" TargetMode="External"/><Relationship Id="rId9" Type="http://schemas.openxmlformats.org/officeDocument/2006/relationships/hyperlink" Target="https://github.com/OfficeDev/PnP/tree/master/Samples/Provisioning.Bat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March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628213"/>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OfficeDevPnPVideos</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PnP Core Timer Job Framework</a:t>
            </a:r>
            <a:endParaRPr lang="en-GB" dirty="0"/>
          </a:p>
        </p:txBody>
      </p:sp>
      <p:sp>
        <p:nvSpPr>
          <p:cNvPr id="3" name="Text Placeholder 2"/>
          <p:cNvSpPr>
            <a:spLocks noGrp="1"/>
          </p:cNvSpPr>
          <p:nvPr>
            <p:ph type="body" sz="quarter" idx="10"/>
          </p:nvPr>
        </p:nvSpPr>
        <p:spPr/>
        <p:txBody>
          <a:bodyPr/>
          <a:lstStyle/>
          <a:p>
            <a:r>
              <a:rPr lang="en-US" b="1" dirty="0"/>
              <a:t>New</a:t>
            </a:r>
            <a:r>
              <a:rPr lang="en-US" dirty="0"/>
              <a:t> solution </a:t>
            </a:r>
            <a:r>
              <a:rPr lang="en-US" b="1" dirty="0" err="1">
                <a:hlinkClick r:id="rId2"/>
              </a:rPr>
              <a:t>Core.TimerJobs.Samples</a:t>
            </a:r>
            <a:r>
              <a:rPr lang="en-US" dirty="0"/>
              <a:t> shows how you can use the PnP Core timer job framework to create your own timer jobs. 10 different timer job samples will explain you the ins and outs of the PnP Core timer job framework</a:t>
            </a:r>
            <a:endParaRPr lang="en-GB" dirty="0"/>
          </a:p>
        </p:txBody>
      </p:sp>
    </p:spTree>
    <p:extLst>
      <p:ext uri="{BB962C8B-B14F-4D97-AF65-F5344CB8AC3E}">
        <p14:creationId xmlns:p14="http://schemas.microsoft.com/office/powerpoint/2010/main" val="27901311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contributions</a:t>
            </a:r>
            <a:endParaRPr lang="en-GB" dirty="0"/>
          </a:p>
        </p:txBody>
      </p:sp>
      <p:sp>
        <p:nvSpPr>
          <p:cNvPr id="3" name="Text Placeholder 2"/>
          <p:cNvSpPr>
            <a:spLocks noGrp="1"/>
          </p:cNvSpPr>
          <p:nvPr>
            <p:ph type="body" sz="quarter" idx="10"/>
          </p:nvPr>
        </p:nvSpPr>
        <p:spPr/>
        <p:txBody>
          <a:bodyPr/>
          <a:lstStyle/>
          <a:p>
            <a:r>
              <a:rPr lang="en-US" sz="2400" dirty="0"/>
              <a:t>Updated sample </a:t>
            </a:r>
            <a:r>
              <a:rPr lang="en-US" sz="2400" b="1" dirty="0" err="1">
                <a:hlinkClick r:id="rId2"/>
              </a:rPr>
              <a:t>Core.LargeFileUpload</a:t>
            </a:r>
            <a:r>
              <a:rPr lang="en-US" sz="2400" dirty="0"/>
              <a:t> now shows how to </a:t>
            </a:r>
            <a:r>
              <a:rPr lang="en-US" sz="2400" b="1" dirty="0"/>
              <a:t>large file upload by uploading the file in parts</a:t>
            </a:r>
            <a:r>
              <a:rPr lang="en-US" sz="2400" dirty="0"/>
              <a:t>. There's also a table giving an overview of the various upload methods and guidance on when to use which one</a:t>
            </a:r>
          </a:p>
          <a:p>
            <a:r>
              <a:rPr lang="en-US" sz="2400" dirty="0"/>
              <a:t>Updated sample </a:t>
            </a:r>
            <a:r>
              <a:rPr lang="en-US" sz="2400" b="1" dirty="0">
                <a:hlinkClick r:id="rId3"/>
              </a:rPr>
              <a:t>Office365Api.Overview</a:t>
            </a:r>
            <a:r>
              <a:rPr lang="en-US" sz="2400" dirty="0"/>
              <a:t> has been extended with a </a:t>
            </a:r>
            <a:r>
              <a:rPr lang="en-US" sz="2400" b="1" dirty="0" err="1"/>
              <a:t>ASP.Net</a:t>
            </a:r>
            <a:r>
              <a:rPr lang="en-US" sz="2400" b="1" dirty="0"/>
              <a:t> forms sample</a:t>
            </a:r>
            <a:r>
              <a:rPr lang="en-US" sz="2400" dirty="0"/>
              <a:t> </a:t>
            </a:r>
          </a:p>
          <a:p>
            <a:r>
              <a:rPr lang="en-US" sz="2400" dirty="0"/>
              <a:t>Updated component </a:t>
            </a:r>
            <a:r>
              <a:rPr lang="en-US" sz="2400" b="1" dirty="0" err="1">
                <a:hlinkClick r:id="rId4"/>
              </a:rPr>
              <a:t>Core.TaxonomyPicker</a:t>
            </a:r>
            <a:r>
              <a:rPr lang="en-US" sz="2400" dirty="0"/>
              <a:t> now can better handle large </a:t>
            </a:r>
            <a:r>
              <a:rPr lang="en-US" sz="2400" dirty="0" err="1"/>
              <a:t>termsets</a:t>
            </a:r>
            <a:r>
              <a:rPr lang="en-US" sz="2400" dirty="0"/>
              <a:t> + only loads the language resource file once if there are multiple instances on the same page. Overall a </a:t>
            </a:r>
            <a:r>
              <a:rPr lang="en-US" sz="2400" b="1" dirty="0"/>
              <a:t>nice performance improvement</a:t>
            </a:r>
            <a:r>
              <a:rPr lang="en-US" sz="2400" dirty="0"/>
              <a:t>.</a:t>
            </a:r>
          </a:p>
          <a:p>
            <a:r>
              <a:rPr lang="en-US" sz="2400" dirty="0" smtClean="0"/>
              <a:t>Updated </a:t>
            </a:r>
            <a:r>
              <a:rPr lang="en-US" sz="2400" dirty="0"/>
              <a:t>solution </a:t>
            </a:r>
            <a:r>
              <a:rPr lang="en-US" sz="2400" b="1" dirty="0" err="1">
                <a:hlinkClick r:id="rId5"/>
              </a:rPr>
              <a:t>PowerShell.Commands</a:t>
            </a:r>
            <a:r>
              <a:rPr lang="en-US" sz="2400" dirty="0"/>
              <a:t> with </a:t>
            </a:r>
            <a:r>
              <a:rPr lang="en-US" sz="2400" b="1" dirty="0"/>
              <a:t>additional commands and various other updates</a:t>
            </a:r>
            <a:r>
              <a:rPr lang="en-US" sz="2400" dirty="0"/>
              <a:t>. See the </a:t>
            </a:r>
            <a:r>
              <a:rPr lang="en-US" sz="2400" dirty="0">
                <a:hlinkClick r:id="rId6"/>
              </a:rPr>
              <a:t>changelog</a:t>
            </a:r>
            <a:r>
              <a:rPr lang="en-US" sz="2400" dirty="0"/>
              <a:t> of the PowerShell solution for more details. Next to that the </a:t>
            </a:r>
            <a:r>
              <a:rPr lang="en-US" sz="2400" b="1" dirty="0"/>
              <a:t>individual commands now have documentation in the </a:t>
            </a:r>
            <a:r>
              <a:rPr lang="en-US" sz="2400" b="1" dirty="0">
                <a:hlinkClick r:id="rId7"/>
              </a:rPr>
              <a:t>MD format</a:t>
            </a:r>
            <a:r>
              <a:rPr lang="en-US" sz="2400" dirty="0"/>
              <a:t>.</a:t>
            </a:r>
          </a:p>
        </p:txBody>
      </p:sp>
    </p:spTree>
    <p:extLst>
      <p:ext uri="{BB962C8B-B14F-4D97-AF65-F5344CB8AC3E}">
        <p14:creationId xmlns:p14="http://schemas.microsoft.com/office/powerpoint/2010/main" val="2063995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Key Updates to PnP Core and miscellaneous</a:t>
            </a:r>
            <a:endParaRPr lang="nl-BE" sz="4800" dirty="0"/>
          </a:p>
        </p:txBody>
      </p:sp>
      <p:sp>
        <p:nvSpPr>
          <p:cNvPr id="8" name="Text Placeholder 7"/>
          <p:cNvSpPr>
            <a:spLocks noGrp="1"/>
          </p:cNvSpPr>
          <p:nvPr>
            <p:ph type="body" sz="quarter" idx="10"/>
          </p:nvPr>
        </p:nvSpPr>
        <p:spPr/>
        <p:txBody>
          <a:bodyPr/>
          <a:lstStyle/>
          <a:p>
            <a:r>
              <a:rPr lang="en-US" sz="2400" b="1" dirty="0">
                <a:solidFill>
                  <a:schemeClr val="tx2"/>
                </a:solidFill>
              </a:rPr>
              <a:t>Timer job engine</a:t>
            </a:r>
            <a:r>
              <a:rPr lang="en-US" sz="2400" b="1" dirty="0"/>
              <a:t> </a:t>
            </a:r>
            <a:r>
              <a:rPr lang="en-US" sz="2400" dirty="0"/>
              <a:t>is part of the PnP Core. Extensive documentation can be found here </a:t>
            </a:r>
          </a:p>
          <a:p>
            <a:r>
              <a:rPr lang="en-US" sz="2400" dirty="0" smtClean="0"/>
              <a:t>Updated </a:t>
            </a:r>
            <a:r>
              <a:rPr lang="en-US" sz="2400" b="1" dirty="0">
                <a:solidFill>
                  <a:schemeClr val="tx2"/>
                </a:solidFill>
              </a:rPr>
              <a:t>logging</a:t>
            </a:r>
            <a:r>
              <a:rPr lang="en-US" sz="2400" dirty="0">
                <a:solidFill>
                  <a:schemeClr val="tx2"/>
                </a:solidFill>
              </a:rPr>
              <a:t> </a:t>
            </a:r>
            <a:r>
              <a:rPr lang="en-US" sz="2400" dirty="0" smtClean="0"/>
              <a:t>implementation based </a:t>
            </a:r>
            <a:r>
              <a:rPr lang="en-US" sz="2400" dirty="0"/>
              <a:t>on </a:t>
            </a:r>
            <a:r>
              <a:rPr lang="en-US" sz="2400" dirty="0" smtClean="0"/>
              <a:t>Trace  </a:t>
            </a:r>
            <a:r>
              <a:rPr lang="en-US" sz="2400" dirty="0"/>
              <a:t>class</a:t>
            </a:r>
          </a:p>
          <a:p>
            <a:r>
              <a:rPr lang="en-US" sz="2400" b="1" dirty="0" smtClean="0">
                <a:solidFill>
                  <a:schemeClr val="tx2"/>
                </a:solidFill>
              </a:rPr>
              <a:t>Search </a:t>
            </a:r>
            <a:r>
              <a:rPr lang="en-US" sz="2400" b="1" dirty="0">
                <a:solidFill>
                  <a:schemeClr val="tx2"/>
                </a:solidFill>
              </a:rPr>
              <a:t>extensions</a:t>
            </a:r>
            <a:r>
              <a:rPr lang="en-US" sz="2400" dirty="0"/>
              <a:t> that support configuring the search center and importing/exporting search settings</a:t>
            </a:r>
          </a:p>
          <a:p>
            <a:r>
              <a:rPr lang="en-US" sz="2400" dirty="0" smtClean="0"/>
              <a:t>Support </a:t>
            </a:r>
            <a:r>
              <a:rPr lang="en-US" sz="2400" dirty="0"/>
              <a:t>for </a:t>
            </a:r>
            <a:r>
              <a:rPr lang="en-US" sz="2400" b="1" dirty="0">
                <a:solidFill>
                  <a:schemeClr val="tx2"/>
                </a:solidFill>
              </a:rPr>
              <a:t>setting variations </a:t>
            </a:r>
            <a:r>
              <a:rPr lang="en-US" sz="2400" dirty="0"/>
              <a:t>settings and for creating variation labels</a:t>
            </a:r>
          </a:p>
          <a:p>
            <a:r>
              <a:rPr lang="en-US" sz="2400" dirty="0" smtClean="0"/>
              <a:t>Support </a:t>
            </a:r>
            <a:r>
              <a:rPr lang="en-US" sz="2400" dirty="0"/>
              <a:t>for setting  </a:t>
            </a:r>
            <a:r>
              <a:rPr lang="en-US" sz="2400" b="1" dirty="0" err="1" smtClean="0">
                <a:solidFill>
                  <a:schemeClr val="tx2"/>
                </a:solidFill>
              </a:rPr>
              <a:t>JSLink</a:t>
            </a:r>
            <a:r>
              <a:rPr lang="en-US" sz="2400" b="1" dirty="0" smtClean="0">
                <a:solidFill>
                  <a:schemeClr val="tx2"/>
                </a:solidFill>
              </a:rPr>
              <a:t> </a:t>
            </a:r>
            <a:r>
              <a:rPr lang="en-US" sz="2400" b="1" dirty="0">
                <a:solidFill>
                  <a:schemeClr val="tx2"/>
                </a:solidFill>
              </a:rPr>
              <a:t>on a list</a:t>
            </a:r>
          </a:p>
          <a:p>
            <a:r>
              <a:rPr lang="en-US" sz="2400" dirty="0" smtClean="0"/>
              <a:t>Support </a:t>
            </a:r>
            <a:r>
              <a:rPr lang="en-US" sz="2400" dirty="0"/>
              <a:t>for removing taxonomy fields and their associated hidden fields</a:t>
            </a:r>
          </a:p>
          <a:p>
            <a:r>
              <a:rPr lang="en-US" sz="2400" dirty="0" smtClean="0"/>
              <a:t>Navigation </a:t>
            </a:r>
            <a:r>
              <a:rPr lang="en-US" sz="2400" dirty="0"/>
              <a:t>extensions now supports </a:t>
            </a:r>
            <a:r>
              <a:rPr lang="en-US" sz="2400" b="1" dirty="0">
                <a:solidFill>
                  <a:schemeClr val="tx2"/>
                </a:solidFill>
              </a:rPr>
              <a:t>search navigation</a:t>
            </a:r>
          </a:p>
          <a:p>
            <a:r>
              <a:rPr lang="en-US" sz="2400" dirty="0" smtClean="0"/>
              <a:t>Language </a:t>
            </a:r>
            <a:r>
              <a:rPr lang="en-US" sz="2400" dirty="0"/>
              <a:t>neutral handling of error messages </a:t>
            </a:r>
          </a:p>
          <a:p>
            <a:r>
              <a:rPr lang="en-US" sz="2400" b="1" dirty="0" smtClean="0">
                <a:solidFill>
                  <a:schemeClr val="tx2"/>
                </a:solidFill>
              </a:rPr>
              <a:t>Send </a:t>
            </a:r>
            <a:r>
              <a:rPr lang="en-US" sz="2400" b="1" dirty="0">
                <a:solidFill>
                  <a:schemeClr val="tx2"/>
                </a:solidFill>
              </a:rPr>
              <a:t>email</a:t>
            </a:r>
            <a:r>
              <a:rPr lang="en-US" sz="2400" dirty="0"/>
              <a:t> can now also use the CSOM </a:t>
            </a:r>
            <a:r>
              <a:rPr lang="en-US" sz="2400" b="1" dirty="0" err="1" smtClean="0"/>
              <a:t>SendEmail</a:t>
            </a:r>
            <a:r>
              <a:rPr lang="en-US" sz="2400" dirty="0" smtClean="0"/>
              <a:t> method</a:t>
            </a:r>
            <a:endParaRPr lang="en-US" sz="2400" dirty="0"/>
          </a:p>
          <a:p>
            <a:r>
              <a:rPr lang="en-US" sz="2400" dirty="0" err="1" smtClean="0"/>
              <a:t>CreateTaxonomyField</a:t>
            </a:r>
            <a:r>
              <a:rPr lang="en-US" sz="2400" dirty="0" smtClean="0"/>
              <a:t>  </a:t>
            </a:r>
            <a:r>
              <a:rPr lang="en-US" sz="2400" dirty="0"/>
              <a:t>now correctly set the </a:t>
            </a:r>
            <a:r>
              <a:rPr lang="en-US" sz="2400" b="1" dirty="0" err="1"/>
              <a:t>ShowField</a:t>
            </a:r>
            <a:r>
              <a:rPr lang="en-US" sz="2400" b="1" dirty="0"/>
              <a:t> </a:t>
            </a:r>
            <a:r>
              <a:rPr lang="en-US" sz="2400" dirty="0"/>
              <a:t>property</a:t>
            </a:r>
          </a:p>
          <a:p>
            <a:r>
              <a:rPr lang="en-US" sz="2400" b="1" dirty="0" err="1" smtClean="0"/>
              <a:t>CheckIn</a:t>
            </a:r>
            <a:r>
              <a:rPr lang="en-US" sz="2400" b="1" dirty="0" smtClean="0"/>
              <a:t>  </a:t>
            </a:r>
            <a:r>
              <a:rPr lang="en-US" sz="2400" dirty="0"/>
              <a:t>and  </a:t>
            </a:r>
            <a:r>
              <a:rPr lang="en-US" sz="2400" b="1" dirty="0" err="1"/>
              <a:t>CheckOut</a:t>
            </a:r>
            <a:r>
              <a:rPr lang="en-US" sz="2400" b="1" dirty="0"/>
              <a:t>  </a:t>
            </a:r>
            <a:r>
              <a:rPr lang="en-US" sz="2400" dirty="0"/>
              <a:t>methods are more resilient</a:t>
            </a:r>
          </a:p>
          <a:p>
            <a:endParaRPr lang="en-GB" sz="2400" dirty="0"/>
          </a:p>
        </p:txBody>
      </p:sp>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in the Guidance repository</a:t>
            </a:r>
            <a:endParaRPr lang="en-GB" dirty="0"/>
          </a:p>
        </p:txBody>
      </p:sp>
      <p:sp>
        <p:nvSpPr>
          <p:cNvPr id="3" name="Text Placeholder 2"/>
          <p:cNvSpPr>
            <a:spLocks noGrp="1"/>
          </p:cNvSpPr>
          <p:nvPr>
            <p:ph type="body" sz="quarter" idx="10"/>
          </p:nvPr>
        </p:nvSpPr>
        <p:spPr>
          <a:xfrm>
            <a:off x="519112" y="1447799"/>
            <a:ext cx="11149013" cy="4371110"/>
          </a:xfrm>
        </p:spPr>
        <p:txBody>
          <a:bodyPr/>
          <a:lstStyle/>
          <a:p>
            <a:r>
              <a:rPr lang="fi-FI" sz="3600" dirty="0" smtClean="0"/>
              <a:t>Significant set of new MSDN linked articles</a:t>
            </a:r>
          </a:p>
          <a:p>
            <a:endParaRPr lang="fi-FI" sz="3600" dirty="0"/>
          </a:p>
          <a:p>
            <a:endParaRPr lang="fi-FI" sz="3600" dirty="0" smtClean="0"/>
          </a:p>
          <a:p>
            <a:r>
              <a:rPr lang="fi-FI" sz="3600" dirty="0" smtClean="0"/>
              <a:t>Guidance – </a:t>
            </a:r>
            <a:r>
              <a:rPr lang="fi-FI" sz="3600" dirty="0" smtClean="0">
                <a:hlinkClick r:id="rId2"/>
              </a:rPr>
              <a:t>http://aka.ms/OfficeDevPnPGuidance</a:t>
            </a:r>
            <a:endParaRPr lang="fi-FI" sz="3600" dirty="0" smtClean="0"/>
          </a:p>
          <a:p>
            <a:r>
              <a:rPr lang="fi-FI" sz="3600" dirty="0" smtClean="0"/>
              <a:t>MSDN– </a:t>
            </a:r>
            <a:r>
              <a:rPr lang="fi-FI" sz="3600" dirty="0">
                <a:hlinkClick r:id="rId3"/>
              </a:rPr>
              <a:t>http://</a:t>
            </a:r>
            <a:r>
              <a:rPr lang="fi-FI" sz="3600" dirty="0" smtClean="0">
                <a:hlinkClick r:id="rId3"/>
              </a:rPr>
              <a:t>aka.ms/OfficeDevPnPMSDN</a:t>
            </a:r>
            <a:r>
              <a:rPr lang="fi-FI" sz="3600" dirty="0" smtClean="0"/>
              <a:t> </a:t>
            </a:r>
            <a:endParaRPr lang="en-US" sz="1050" dirty="0"/>
          </a:p>
          <a:p>
            <a:endParaRPr lang="en-US" sz="1800" dirty="0"/>
          </a:p>
        </p:txBody>
      </p:sp>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Channel 9 – New Videos</a:t>
            </a:r>
            <a:endParaRPr lang="en-GB" dirty="0"/>
          </a:p>
        </p:txBody>
      </p:sp>
      <p:sp>
        <p:nvSpPr>
          <p:cNvPr id="3" name="Text Placeholder 2"/>
          <p:cNvSpPr>
            <a:spLocks noGrp="1"/>
          </p:cNvSpPr>
          <p:nvPr>
            <p:ph type="body" sz="quarter" idx="10"/>
          </p:nvPr>
        </p:nvSpPr>
        <p:spPr/>
        <p:txBody>
          <a:bodyPr/>
          <a:lstStyle/>
          <a:p>
            <a:r>
              <a:rPr lang="en-US" dirty="0" smtClean="0"/>
              <a:t>http://aka.ms/OfficeDevPnPVideos</a:t>
            </a:r>
          </a:p>
          <a:p>
            <a:endParaRPr lang="en-US" sz="2400" dirty="0" smtClean="0"/>
          </a:p>
          <a:p>
            <a:r>
              <a:rPr lang="en-US" sz="2400" dirty="0" smtClean="0">
                <a:hlinkClick r:id="rId2"/>
              </a:rPr>
              <a:t>Self </a:t>
            </a:r>
            <a:r>
              <a:rPr lang="en-US" sz="2400" dirty="0">
                <a:hlinkClick r:id="rId2"/>
              </a:rPr>
              <a:t>service site collection provisioning to Office 365 with Azure </a:t>
            </a:r>
            <a:r>
              <a:rPr lang="en-US" sz="2400" dirty="0" err="1" smtClean="0">
                <a:hlinkClick r:id="rId2"/>
              </a:rPr>
              <a:t>WebJob</a:t>
            </a:r>
            <a:endParaRPr lang="en-US" sz="2400" dirty="0"/>
          </a:p>
          <a:p>
            <a:r>
              <a:rPr lang="en-US" sz="2400" dirty="0">
                <a:hlinkClick r:id="rId3"/>
              </a:rPr>
              <a:t>Asynchronous on-demand operations in Office 365 with Azure storage queues and </a:t>
            </a:r>
            <a:r>
              <a:rPr lang="en-US" sz="2400" dirty="0" err="1" smtClean="0">
                <a:hlinkClick r:id="rId3"/>
              </a:rPr>
              <a:t>WebJobs</a:t>
            </a:r>
            <a:endParaRPr lang="en-US" sz="2400" dirty="0"/>
          </a:p>
          <a:p>
            <a:r>
              <a:rPr lang="en-US" sz="2400" dirty="0">
                <a:hlinkClick r:id="rId4"/>
              </a:rPr>
              <a:t>Hybrid site collection provisioning from Azure to </a:t>
            </a:r>
            <a:r>
              <a:rPr lang="en-US" sz="2400" dirty="0" smtClean="0">
                <a:hlinkClick r:id="rId4"/>
              </a:rPr>
              <a:t>on-premises</a:t>
            </a:r>
            <a:endParaRPr lang="en-US" sz="2400" dirty="0"/>
          </a:p>
          <a:p>
            <a:r>
              <a:rPr lang="en-US" sz="2400" dirty="0">
                <a:hlinkClick r:id="rId5"/>
              </a:rPr>
              <a:t>User profile CSOM for reading and </a:t>
            </a:r>
            <a:r>
              <a:rPr lang="en-US" sz="2400" dirty="0" smtClean="0">
                <a:hlinkClick r:id="rId5"/>
              </a:rPr>
              <a:t>updates</a:t>
            </a:r>
            <a:endParaRPr lang="en-US" sz="2400" dirty="0"/>
          </a:p>
          <a:p>
            <a:r>
              <a:rPr lang="en-US" sz="2400" dirty="0">
                <a:hlinkClick r:id="rId6"/>
              </a:rPr>
              <a:t>Integrate Yammer feeds to SharePoint </a:t>
            </a:r>
            <a:r>
              <a:rPr lang="en-US" sz="2400" dirty="0" smtClean="0">
                <a:hlinkClick r:id="rId6"/>
              </a:rPr>
              <a:t>sites</a:t>
            </a:r>
            <a:endParaRPr lang="en-GB" sz="2400" dirty="0"/>
          </a:p>
          <a:p>
            <a:r>
              <a:rPr lang="en-GB" sz="2400" dirty="0">
                <a:hlinkClick r:id="rId7"/>
              </a:rPr>
              <a:t>Information management policy with app </a:t>
            </a:r>
            <a:r>
              <a:rPr lang="en-GB" sz="2400" dirty="0" smtClean="0">
                <a:hlinkClick r:id="rId7"/>
              </a:rPr>
              <a:t>model</a:t>
            </a:r>
            <a:endParaRPr lang="en-US" sz="2400" dirty="0"/>
          </a:p>
          <a:p>
            <a:r>
              <a:rPr lang="en-US" sz="2400" dirty="0">
                <a:hlinkClick r:id="rId8"/>
              </a:rPr>
              <a:t>Document and list templates with app </a:t>
            </a:r>
            <a:r>
              <a:rPr lang="en-US" sz="2400" dirty="0" smtClean="0">
                <a:hlinkClick r:id="rId8"/>
              </a:rPr>
              <a:t>model</a:t>
            </a:r>
            <a:endParaRPr lang="en-US" sz="2400" dirty="0"/>
          </a:p>
          <a:p>
            <a:r>
              <a:rPr lang="en-US" sz="2400" dirty="0">
                <a:hlinkClick r:id="rId9"/>
              </a:rPr>
              <a:t>Creating content types and site columns with </a:t>
            </a:r>
            <a:r>
              <a:rPr lang="en-US" sz="2400" dirty="0" smtClean="0">
                <a:hlinkClick r:id="rId9"/>
              </a:rPr>
              <a:t>CSOM</a:t>
            </a:r>
            <a:endParaRPr lang="en-US" sz="2400" dirty="0"/>
          </a:p>
          <a:p>
            <a:r>
              <a:rPr lang="en-US" sz="2400" dirty="0">
                <a:hlinkClick r:id="rId10"/>
              </a:rPr>
              <a:t>Introduction to Managed Metadata CSOM</a:t>
            </a:r>
            <a:endParaRPr lang="en-US" sz="2400" dirty="0"/>
          </a:p>
          <a:p>
            <a:endParaRPr lang="en-GB" sz="2400" dirty="0"/>
          </a:p>
        </p:txBody>
      </p:sp>
    </p:spTree>
    <p:extLst>
      <p:ext uri="{BB962C8B-B14F-4D97-AF65-F5344CB8AC3E}">
        <p14:creationId xmlns:p14="http://schemas.microsoft.com/office/powerpoint/2010/main" val="11193028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training</a:t>
            </a:r>
            <a:endParaRPr lang="en-GB" dirty="0"/>
          </a:p>
        </p:txBody>
      </p:sp>
      <p:sp>
        <p:nvSpPr>
          <p:cNvPr id="3" name="Text Placeholder 2"/>
          <p:cNvSpPr>
            <a:spLocks noGrp="1"/>
          </p:cNvSpPr>
          <p:nvPr>
            <p:ph type="body" sz="quarter" idx="10"/>
          </p:nvPr>
        </p:nvSpPr>
        <p:spPr/>
        <p:txBody>
          <a:bodyPr/>
          <a:lstStyle/>
          <a:p>
            <a:r>
              <a:rPr lang="en-GB" dirty="0" smtClean="0"/>
              <a:t>http://aka.ms/OfficeDevPnPTraining</a:t>
            </a:r>
          </a:p>
          <a:p>
            <a:pPr lvl="1"/>
            <a:r>
              <a:rPr lang="en-US" dirty="0" smtClean="0"/>
              <a:t>Training based on the PnP material available for anyone to use</a:t>
            </a:r>
          </a:p>
          <a:p>
            <a:pPr lvl="1"/>
            <a:r>
              <a:rPr lang="en-US" dirty="0" smtClean="0"/>
              <a:t>Presentations, demos and hands on labs</a:t>
            </a:r>
            <a:endParaRPr lang="en-GB" dirty="0" smtClean="0"/>
          </a:p>
        </p:txBody>
      </p:sp>
      <p:sp>
        <p:nvSpPr>
          <p:cNvPr id="4" name="TextBox 3"/>
          <p:cNvSpPr txBox="1"/>
          <p:nvPr/>
        </p:nvSpPr>
        <p:spPr>
          <a:xfrm>
            <a:off x="642680" y="3293727"/>
            <a:ext cx="5223608" cy="1846659"/>
          </a:xfrm>
          <a:prstGeom prst="rect">
            <a:avLst/>
          </a:prstGeom>
          <a:noFill/>
        </p:spPr>
        <p:txBody>
          <a:bodyPr wrap="square" lIns="0" tIns="0" rIns="0" bIns="0" rtlCol="0">
            <a:spAutoFit/>
          </a:bodyPr>
          <a:lstStyle/>
          <a:p>
            <a:pPr marL="457200" indent="-457200">
              <a:buFont typeface="+mj-lt"/>
              <a:buAutoNum type="arabicPeriod"/>
            </a:pPr>
            <a:r>
              <a:rPr lang="en-US" sz="2000" spc="-70" dirty="0" smtClean="0">
                <a:gradFill>
                  <a:gsLst>
                    <a:gs pos="2917">
                      <a:schemeClr val="bg2"/>
                    </a:gs>
                    <a:gs pos="95000">
                      <a:schemeClr val="bg2"/>
                    </a:gs>
                  </a:gsLst>
                  <a:lin ang="5400000" scaled="0"/>
                </a:gradFill>
              </a:rPr>
              <a:t>Introduction to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Managing site settings using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Branding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Building UX components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Using remote event receivers and </a:t>
            </a:r>
            <a:br>
              <a:rPr lang="en-US" sz="2000" spc="-70" dirty="0" smtClean="0">
                <a:gradFill>
                  <a:gsLst>
                    <a:gs pos="2917">
                      <a:schemeClr val="bg2"/>
                    </a:gs>
                    <a:gs pos="95000">
                      <a:schemeClr val="bg2"/>
                    </a:gs>
                  </a:gsLst>
                  <a:lin ang="5400000" scaled="0"/>
                </a:gradFill>
              </a:rPr>
            </a:br>
            <a:r>
              <a:rPr lang="en-US" sz="2000" spc="-70" dirty="0" smtClean="0">
                <a:gradFill>
                  <a:gsLst>
                    <a:gs pos="2917">
                      <a:schemeClr val="bg2"/>
                    </a:gs>
                    <a:gs pos="95000">
                      <a:schemeClr val="bg2"/>
                    </a:gs>
                  </a:gsLst>
                  <a:lin ang="5400000" scaled="0"/>
                </a:gradFill>
              </a:rPr>
              <a:t>remote timer jobs</a:t>
            </a:r>
            <a:endParaRPr lang="en-GB" sz="2000" spc="-70" dirty="0" smtClean="0">
              <a:gradFill>
                <a:gsLst>
                  <a:gs pos="2917">
                    <a:schemeClr val="bg2"/>
                  </a:gs>
                  <a:gs pos="95000">
                    <a:schemeClr val="bg2"/>
                  </a:gs>
                </a:gsLst>
                <a:lin ang="5400000" scaled="0"/>
              </a:gradFill>
            </a:endParaRPr>
          </a:p>
        </p:txBody>
      </p:sp>
      <p:sp>
        <p:nvSpPr>
          <p:cNvPr id="5" name="TextBox 4"/>
          <p:cNvSpPr txBox="1"/>
          <p:nvPr/>
        </p:nvSpPr>
        <p:spPr>
          <a:xfrm>
            <a:off x="6353729" y="3293727"/>
            <a:ext cx="4950522" cy="1538883"/>
          </a:xfrm>
          <a:prstGeom prst="rect">
            <a:avLst/>
          </a:prstGeom>
          <a:noFill/>
        </p:spPr>
        <p:txBody>
          <a:bodyPr wrap="none" lIns="0" tIns="0" rIns="0" bIns="0" rtlCol="0">
            <a:spAutoFit/>
          </a:bodyPr>
          <a:lstStyle/>
          <a:p>
            <a:pPr marL="457200" indent="-457200">
              <a:buFont typeface="+mj-lt"/>
              <a:buAutoNum type="arabicPeriod" startAt="6"/>
            </a:pPr>
            <a:r>
              <a:rPr lang="en-US" sz="2000" spc="-70" dirty="0" smtClean="0">
                <a:gradFill>
                  <a:gsLst>
                    <a:gs pos="2917">
                      <a:schemeClr val="bg2"/>
                    </a:gs>
                    <a:gs pos="95000">
                      <a:schemeClr val="bg2"/>
                    </a:gs>
                  </a:gsLst>
                  <a:lin ang="5400000" scaled="0"/>
                </a:gradFill>
              </a:rPr>
              <a:t>Site collection and site provisioning</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User personalization and OneDrive 4B</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ECM capabilities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Using search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Transforming customizations to app model</a:t>
            </a:r>
            <a:endParaRPr lang="en-GB" sz="2000" spc="-70" dirty="0" smtClean="0">
              <a:gradFill>
                <a:gsLst>
                  <a:gs pos="2917">
                    <a:schemeClr val="bg2"/>
                  </a:gs>
                  <a:gs pos="95000">
                    <a:schemeClr val="bg2"/>
                  </a:gs>
                </a:gsLst>
                <a:lin ang="5400000" scaled="0"/>
              </a:gradFill>
            </a:endParaRPr>
          </a:p>
        </p:txBody>
      </p:sp>
      <p:sp>
        <p:nvSpPr>
          <p:cNvPr id="6" name="TextBox 5"/>
          <p:cNvSpPr txBox="1"/>
          <p:nvPr/>
        </p:nvSpPr>
        <p:spPr>
          <a:xfrm>
            <a:off x="1062810" y="5671751"/>
            <a:ext cx="4700902" cy="430887"/>
          </a:xfrm>
          <a:prstGeom prst="rect">
            <a:avLst/>
          </a:prstGeom>
          <a:noFill/>
        </p:spPr>
        <p:txBody>
          <a:bodyPr wrap="none" lIns="0" tIns="0" rIns="0" bIns="0" rtlCol="0">
            <a:spAutoFit/>
          </a:bodyPr>
          <a:lstStyle/>
          <a:p>
            <a:r>
              <a:rPr lang="en-US" sz="2800" spc="-70" dirty="0" smtClean="0">
                <a:gradFill>
                  <a:gsLst>
                    <a:gs pos="2917">
                      <a:schemeClr val="bg2"/>
                    </a:gs>
                    <a:gs pos="95000">
                      <a:schemeClr val="bg2"/>
                    </a:gs>
                  </a:gsLst>
                  <a:lin ang="5400000" scaled="0"/>
                </a:gradFill>
              </a:rPr>
              <a:t>Download as use as you wish… </a:t>
            </a:r>
            <a:endParaRPr lang="en-GB" sz="28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490036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team extended</a:t>
            </a:r>
            <a:endParaRPr lang="en-GB" dirty="0"/>
          </a:p>
        </p:txBody>
      </p:sp>
      <p:sp>
        <p:nvSpPr>
          <p:cNvPr id="4" name="Text Placeholder 3"/>
          <p:cNvSpPr>
            <a:spLocks noGrp="1"/>
          </p:cNvSpPr>
          <p:nvPr>
            <p:ph type="body" sz="quarter" idx="10"/>
          </p:nvPr>
        </p:nvSpPr>
        <p:spPr>
          <a:xfrm>
            <a:off x="520700" y="1447800"/>
            <a:ext cx="5394960" cy="498598"/>
          </a:xfrm>
        </p:spPr>
        <p:txBody>
          <a:bodyPr/>
          <a:lstStyle/>
          <a:p>
            <a:r>
              <a:rPr lang="en-GB" dirty="0"/>
              <a:t>Paolo Pialorsi (PiaSys.com)</a:t>
            </a:r>
          </a:p>
        </p:txBody>
      </p:sp>
      <p:sp>
        <p:nvSpPr>
          <p:cNvPr id="5" name="Text Placeholder 4"/>
          <p:cNvSpPr>
            <a:spLocks noGrp="1"/>
          </p:cNvSpPr>
          <p:nvPr>
            <p:ph type="body" sz="quarter" idx="11"/>
          </p:nvPr>
        </p:nvSpPr>
        <p:spPr>
          <a:xfrm>
            <a:off x="6277928" y="1447800"/>
            <a:ext cx="5394960" cy="997196"/>
          </a:xfrm>
        </p:spPr>
        <p:txBody>
          <a:bodyPr/>
          <a:lstStyle/>
          <a:p>
            <a:r>
              <a:rPr lang="en-GB" dirty="0"/>
              <a:t>Radi Atanassov (</a:t>
            </a:r>
            <a:r>
              <a:rPr lang="en-GB" dirty="0" err="1"/>
              <a:t>OneBit</a:t>
            </a:r>
            <a:r>
              <a:rPr lang="en-GB" dirty="0"/>
              <a:t> Software)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311" y="2417701"/>
            <a:ext cx="2531738" cy="25317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395" y="2417701"/>
            <a:ext cx="2250976" cy="3069513"/>
          </a:xfrm>
          <a:prstGeom prst="rect">
            <a:avLst/>
          </a:prstGeom>
        </p:spPr>
      </p:pic>
    </p:spTree>
    <p:extLst>
      <p:ext uri="{BB962C8B-B14F-4D97-AF65-F5344CB8AC3E}">
        <p14:creationId xmlns:p14="http://schemas.microsoft.com/office/powerpoint/2010/main" val="31733902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April release plan</a:t>
            </a:r>
            <a:endParaRPr lang="en-US" dirty="0">
              <a:solidFill>
                <a:schemeClr val="bg1"/>
              </a:solidFill>
            </a:endParaRPr>
          </a:p>
        </p:txBody>
      </p:sp>
      <p:sp>
        <p:nvSpPr>
          <p:cNvPr id="3" name="TextBox 2"/>
          <p:cNvSpPr txBox="1"/>
          <p:nvPr/>
        </p:nvSpPr>
        <p:spPr>
          <a:xfrm>
            <a:off x="519112" y="1205098"/>
            <a:ext cx="5436520" cy="517064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Provisioning engine v1.0</a:t>
            </a:r>
          </a:p>
          <a:p>
            <a:pPr marL="342900" indent="-342900">
              <a:buFont typeface="Arial" panose="020B0604020202020204" pitchFamily="34" charset="0"/>
              <a:buChar char="•"/>
            </a:pPr>
            <a:r>
              <a:rPr lang="en-US" sz="2400" spc="-70" dirty="0" smtClean="0">
                <a:solidFill>
                  <a:schemeClr val="bg1"/>
                </a:solidFill>
                <a:latin typeface="+mj-lt"/>
              </a:rPr>
              <a:t>Core </a:t>
            </a:r>
            <a:r>
              <a:rPr lang="en-US" sz="2400" spc="-70" dirty="0" smtClean="0">
                <a:solidFill>
                  <a:schemeClr val="bg1"/>
                </a:solidFill>
                <a:latin typeface="+mj-lt"/>
              </a:rPr>
              <a:t>component v1.x</a:t>
            </a:r>
          </a:p>
          <a:p>
            <a:pPr marL="800082" lvl="1" indent="-342900">
              <a:buFont typeface="Arial" panose="020B0604020202020204" pitchFamily="34" charset="0"/>
              <a:buChar char="•"/>
            </a:pPr>
            <a:r>
              <a:rPr lang="en-US" sz="2000" spc="-70" dirty="0" smtClean="0">
                <a:solidFill>
                  <a:schemeClr val="bg1"/>
                </a:solidFill>
                <a:latin typeface="+mj-lt"/>
              </a:rPr>
              <a:t>Continue evolving the Core component</a:t>
            </a:r>
          </a:p>
          <a:p>
            <a:pPr marL="342900" indent="-342900">
              <a:buFont typeface="Arial" panose="020B0604020202020204" pitchFamily="34" charset="0"/>
              <a:buChar char="•"/>
            </a:pPr>
            <a:r>
              <a:rPr lang="en-US" sz="2400" spc="-70" dirty="0" smtClean="0">
                <a:solidFill>
                  <a:schemeClr val="bg1"/>
                </a:solidFill>
                <a:latin typeface="+mj-lt"/>
              </a:rPr>
              <a:t>Samples and solutions</a:t>
            </a:r>
            <a:endParaRPr lang="en-US" sz="20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More advance topics in queue for complex Azure scenarios for example for LOB integration</a:t>
            </a: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MSDN updates</a:t>
            </a:r>
          </a:p>
          <a:p>
            <a:pPr marL="800082" lvl="1" indent="-342900">
              <a:buFont typeface="Arial" panose="020B0604020202020204" pitchFamily="34" charset="0"/>
              <a:buChar char="•"/>
            </a:pPr>
            <a:r>
              <a:rPr lang="en-US" sz="2000" spc="-70" dirty="0" smtClean="0">
                <a:solidFill>
                  <a:schemeClr val="bg1"/>
                </a:solidFill>
                <a:latin typeface="+mj-lt"/>
              </a:rPr>
              <a:t>On-premises App model setup – options and details on the needed configuration</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a:t>
            </a:r>
            <a:r>
              <a:rPr lang="en-US" sz="2000" spc="-70" dirty="0" smtClean="0">
                <a:solidFill>
                  <a:schemeClr val="bg1"/>
                </a:solidFill>
                <a:latin typeface="+mj-lt"/>
              </a:rPr>
              <a:t>transformation</a:t>
            </a:r>
          </a:p>
          <a:p>
            <a:pPr marL="800082" lvl="1" indent="-342900">
              <a:buFont typeface="Arial" panose="020B0604020202020204" pitchFamily="34" charset="0"/>
              <a:buChar char="•"/>
            </a:pPr>
            <a:r>
              <a:rPr lang="en-US" sz="2000" spc="-70" dirty="0" smtClean="0">
                <a:solidFill>
                  <a:schemeClr val="bg1"/>
                </a:solidFill>
                <a:latin typeface="+mj-lt"/>
              </a:rPr>
              <a:t>JDP process to be released as reusable package for the field</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33910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Frank</a:t>
            </a:r>
            <a:r>
              <a:rPr lang="en-US" sz="2400" spc="-70" dirty="0" smtClean="0">
                <a:solidFill>
                  <a:schemeClr val="bg1"/>
                </a:solidFill>
              </a:rPr>
              <a:t> – </a:t>
            </a:r>
            <a:r>
              <a:rPr lang="en-US" sz="2400" spc="-70" dirty="0" smtClean="0">
                <a:solidFill>
                  <a:schemeClr val="bg1"/>
                </a:solidFill>
                <a:latin typeface="+mj-lt"/>
              </a:rPr>
              <a:t>Site provisioning XML</a:t>
            </a:r>
            <a:endParaRPr lang="en-US" sz="24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What will be released for site provisioning</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Bert – Timer Job framework</a:t>
            </a:r>
          </a:p>
          <a:p>
            <a:pPr marL="800082" lvl="1" indent="-342900">
              <a:buFont typeface="Arial" panose="020B0604020202020204" pitchFamily="34" charset="0"/>
              <a:buChar char="•"/>
            </a:pPr>
            <a:r>
              <a:rPr lang="en-US" sz="2000" spc="-70" dirty="0" smtClean="0">
                <a:solidFill>
                  <a:schemeClr val="bg1"/>
                </a:solidFill>
                <a:latin typeface="+mj-lt"/>
              </a:rPr>
              <a:t>What was released and how it works</a:t>
            </a:r>
          </a:p>
          <a:p>
            <a:pPr marL="342900" indent="-342900">
              <a:buFont typeface="Arial" panose="020B0604020202020204" pitchFamily="34" charset="0"/>
              <a:buChar char="•"/>
            </a:pPr>
            <a:r>
              <a:rPr lang="en-US" sz="2400" spc="-70" dirty="0" smtClean="0">
                <a:solidFill>
                  <a:schemeClr val="bg1"/>
                </a:solidFill>
                <a:latin typeface="+mj-lt"/>
              </a:rPr>
              <a:t>(optional if time permits)</a:t>
            </a:r>
          </a:p>
          <a:p>
            <a:pPr marL="800082" lvl="1" indent="-342900">
              <a:buFont typeface="Arial" panose="020B0604020202020204" pitchFamily="34" charset="0"/>
              <a:buChar char="•"/>
            </a:pPr>
            <a:r>
              <a:rPr lang="en-US" sz="2000" spc="-70" dirty="0" smtClean="0">
                <a:solidFill>
                  <a:schemeClr val="bg1"/>
                </a:solidFill>
                <a:latin typeface="+mj-lt"/>
              </a:rPr>
              <a:t>Vesa – </a:t>
            </a:r>
            <a:r>
              <a:rPr lang="en-US" sz="2000" spc="-70" dirty="0" err="1" smtClean="0">
                <a:solidFill>
                  <a:schemeClr val="bg1"/>
                </a:solidFill>
                <a:latin typeface="+mj-lt"/>
              </a:rPr>
              <a:t>Async</a:t>
            </a:r>
            <a:r>
              <a:rPr lang="en-US" sz="2000" spc="-70" dirty="0" smtClean="0">
                <a:solidFill>
                  <a:schemeClr val="bg1"/>
                </a:solidFill>
                <a:latin typeface="+mj-lt"/>
              </a:rPr>
              <a:t> operations with storage queues and </a:t>
            </a:r>
            <a:r>
              <a:rPr lang="en-US" sz="2000" spc="-70" dirty="0" err="1" smtClean="0">
                <a:solidFill>
                  <a:schemeClr val="bg1"/>
                </a:solidFill>
                <a:latin typeface="+mj-lt"/>
              </a:rPr>
              <a:t>WebJobs</a:t>
            </a:r>
            <a:endParaRPr lang="en-US" sz="2000" spc="-70" dirty="0" smtClean="0">
              <a:solidFill>
                <a:schemeClr val="bg1"/>
              </a:solidFill>
              <a:latin typeface="+mj-lt"/>
            </a:endParaRP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PnP model</a:t>
            </a:r>
            <a:endParaRPr lang="en-GB" dirty="0"/>
          </a:p>
        </p:txBody>
      </p:sp>
      <p:sp>
        <p:nvSpPr>
          <p:cNvPr id="4" name="Rectangle 3"/>
          <p:cNvSpPr/>
          <p:nvPr/>
        </p:nvSpPr>
        <p:spPr bwMode="auto">
          <a:xfrm>
            <a:off x="4079276" y="2664950"/>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PnP</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9112" y="1970405"/>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Community</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19112" y="3505829"/>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JDP program</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223671" y="2417078"/>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Training</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3671" y="350912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Guidance / MSDN</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223671" y="4601180"/>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Videos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a:off x="2682693" y="2664950"/>
            <a:ext cx="1214203" cy="579619"/>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82693" y="3505829"/>
            <a:ext cx="1214203" cy="713102"/>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7223671" y="132868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Reusable samples and solutions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479014" y="132868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Core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component</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479014" y="2417078"/>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Presentations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479014" y="3509129"/>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Seminar materials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479014" y="4601180"/>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Other assets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p:nvPr/>
        </p:nvCxnSpPr>
        <p:spPr>
          <a:xfrm flipV="1">
            <a:off x="6202791" y="1970405"/>
            <a:ext cx="973593" cy="1331627"/>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02791" y="3451667"/>
            <a:ext cx="973593" cy="1591990"/>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02791" y="3394204"/>
            <a:ext cx="973593" cy="4681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202791" y="2859556"/>
            <a:ext cx="973593" cy="4424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5118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360 times </a:t>
            </a:r>
            <a:r>
              <a:rPr lang="en-US" sz="2400" dirty="0" smtClean="0"/>
              <a:t>(282, 227, 190, 135)</a:t>
            </a:r>
          </a:p>
          <a:p>
            <a:r>
              <a:rPr lang="en-US" sz="3200" dirty="0" smtClean="0"/>
              <a:t>384 merged pull </a:t>
            </a:r>
            <a:r>
              <a:rPr lang="en-US" sz="3200" dirty="0"/>
              <a:t>requests </a:t>
            </a:r>
            <a:r>
              <a:rPr lang="en-US" sz="2400" dirty="0" smtClean="0"/>
              <a:t>(329, 280, 236, 189) </a:t>
            </a:r>
          </a:p>
          <a:p>
            <a:r>
              <a:rPr lang="en-US" sz="3200" dirty="0" smtClean="0"/>
              <a:t>101 closed </a:t>
            </a:r>
            <a:r>
              <a:rPr lang="en-US" sz="3200" dirty="0"/>
              <a:t>issues </a:t>
            </a:r>
            <a:r>
              <a:rPr lang="en-US" sz="2400" dirty="0" smtClean="0"/>
              <a:t>(73, 67, 58, 43) </a:t>
            </a:r>
          </a:p>
          <a:p>
            <a:r>
              <a:rPr lang="en-US" sz="3200" dirty="0" smtClean="0"/>
              <a:t>More than 4200 </a:t>
            </a:r>
            <a:r>
              <a:rPr lang="en-US" sz="2400" dirty="0" smtClean="0"/>
              <a:t>(3776, 2566, 3050, 2160) </a:t>
            </a:r>
            <a:r>
              <a:rPr lang="en-US" sz="3200" dirty="0" smtClean="0"/>
              <a:t>unique visitors during last 2 weeks</a:t>
            </a:r>
          </a:p>
          <a:p>
            <a:r>
              <a:rPr lang="en-US" sz="3200" dirty="0" smtClean="0"/>
              <a:t>Nuget package 4711 downloads </a:t>
            </a:r>
            <a:r>
              <a:rPr lang="en-US" sz="2400" dirty="0" smtClean="0"/>
              <a:t>(4450, 4030, 3800)</a:t>
            </a:r>
          </a:p>
          <a:p>
            <a:r>
              <a:rPr lang="en-US" sz="3200" dirty="0" smtClean="0"/>
              <a:t>Yammer group has 2013 members </a:t>
            </a:r>
            <a:r>
              <a:rPr lang="en-US" sz="2400" dirty="0" smtClean="0"/>
              <a:t>(1739, 1525, 1419, 757)</a:t>
            </a:r>
          </a:p>
          <a:p>
            <a:pPr lvl="1"/>
            <a:r>
              <a:rPr lang="en-US" sz="1800" dirty="0" smtClean="0"/>
              <a:t>aka.ms/</a:t>
            </a:r>
            <a:r>
              <a:rPr lang="en-US" sz="1800" dirty="0" err="1" smtClean="0"/>
              <a:t>OfficeDevPnPYammer</a:t>
            </a:r>
            <a:endParaRPr lang="en-US" sz="1800" dirty="0"/>
          </a:p>
          <a:p>
            <a:r>
              <a:rPr lang="en-US" sz="3200" dirty="0" smtClean="0"/>
              <a:t>Facebook page has 135 likes </a:t>
            </a:r>
            <a:r>
              <a:rPr lang="en-US" sz="2400" dirty="0" smtClean="0"/>
              <a:t>(135, 121)</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March Release</a:t>
            </a:r>
            <a:endParaRPr lang="en-GB" dirty="0"/>
          </a:p>
        </p:txBody>
      </p:sp>
      <p:sp>
        <p:nvSpPr>
          <p:cNvPr id="3" name="Text Placeholder 2"/>
          <p:cNvSpPr>
            <a:spLocks noGrp="1"/>
          </p:cNvSpPr>
          <p:nvPr>
            <p:ph type="body" sz="quarter" idx="10"/>
          </p:nvPr>
        </p:nvSpPr>
        <p:spPr/>
        <p:txBody>
          <a:bodyPr/>
          <a:lstStyle/>
          <a:p>
            <a:r>
              <a:rPr lang="en-US" dirty="0" smtClean="0"/>
              <a:t>Core component v1.0 released</a:t>
            </a:r>
          </a:p>
          <a:p>
            <a:r>
              <a:rPr lang="en-US" dirty="0" smtClean="0"/>
              <a:t>Remote timer job framework 1.0 released</a:t>
            </a:r>
          </a:p>
          <a:p>
            <a:r>
              <a:rPr lang="en-US" dirty="0" smtClean="0"/>
              <a:t>New samples and solutions</a:t>
            </a:r>
          </a:p>
          <a:p>
            <a:r>
              <a:rPr lang="en-US" dirty="0" smtClean="0"/>
              <a:t>Significant amount of new Channel 9 videos</a:t>
            </a:r>
          </a:p>
          <a:p>
            <a:r>
              <a:rPr lang="en-US" dirty="0" smtClean="0"/>
              <a:t>New MSDN linked articles</a:t>
            </a:r>
          </a:p>
          <a:p>
            <a:endParaRPr lang="en-US" sz="3200" dirty="0" smtClean="0"/>
          </a:p>
          <a:p>
            <a:r>
              <a:rPr lang="en-US" sz="3200" dirty="0" smtClean="0"/>
              <a:t>Note. Site provisioning framework is delayed, but still planned to get released during March</a:t>
            </a:r>
            <a:endParaRPr lang="en-GB" sz="3200" dirty="0"/>
          </a:p>
        </p:txBody>
      </p:sp>
    </p:spTree>
    <p:extLst>
      <p:ext uri="{BB962C8B-B14F-4D97-AF65-F5344CB8AC3E}">
        <p14:creationId xmlns:p14="http://schemas.microsoft.com/office/powerpoint/2010/main" val="4138534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1" y="1447801"/>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941949" cy="3650230"/>
          </a:xfrm>
        </p:spPr>
        <p:txBody>
          <a:bodyPr/>
          <a:lstStyle/>
          <a:p>
            <a:r>
              <a:rPr lang="en-GB" sz="2400" dirty="0"/>
              <a:t>Erwin van Hunen (</a:t>
            </a:r>
            <a:r>
              <a:rPr lang="en-GB" sz="2400" dirty="0" err="1"/>
              <a:t>Knowit</a:t>
            </a:r>
            <a:r>
              <a:rPr lang="en-GB" sz="2400" dirty="0"/>
              <a:t> AB) - </a:t>
            </a:r>
            <a:r>
              <a:rPr lang="en-GB" sz="2400" dirty="0">
                <a:hlinkClick r:id="rId4"/>
              </a:rPr>
              <a:t>@</a:t>
            </a:r>
            <a:r>
              <a:rPr lang="en-GB" sz="2400" dirty="0" err="1">
                <a:hlinkClick r:id="rId4"/>
              </a:rPr>
              <a:t>erwinvanhunen</a:t>
            </a:r>
            <a:r>
              <a:rPr lang="en-GB" sz="2400" dirty="0"/>
              <a:t> </a:t>
            </a:r>
          </a:p>
          <a:p>
            <a:r>
              <a:rPr lang="en-GB" sz="2400" dirty="0"/>
              <a:t>Guillermo Bas (</a:t>
            </a:r>
            <a:r>
              <a:rPr lang="en-GB" sz="2400" dirty="0" err="1"/>
              <a:t>ClearPeople</a:t>
            </a:r>
            <a:r>
              <a:rPr lang="en-GB" sz="2400" dirty="0"/>
              <a:t>) - </a:t>
            </a:r>
            <a:r>
              <a:rPr lang="en-GB" sz="2400" dirty="0">
                <a:hlinkClick r:id="rId5"/>
              </a:rPr>
              <a:t>@</a:t>
            </a:r>
            <a:r>
              <a:rPr lang="en-GB" sz="2400" dirty="0" err="1">
                <a:hlinkClick r:id="rId5"/>
              </a:rPr>
              <a:t>guillebas</a:t>
            </a:r>
            <a:r>
              <a:rPr lang="en-GB" sz="2400" dirty="0"/>
              <a:t> </a:t>
            </a:r>
          </a:p>
          <a:p>
            <a:r>
              <a:rPr lang="en-GB" sz="2400" dirty="0" err="1"/>
              <a:t>Matthieu</a:t>
            </a:r>
            <a:r>
              <a:rPr lang="en-GB" sz="2400" dirty="0"/>
              <a:t> </a:t>
            </a:r>
            <a:r>
              <a:rPr lang="en-GB" sz="2400" dirty="0" err="1"/>
              <a:t>Anceret</a:t>
            </a:r>
            <a:r>
              <a:rPr lang="en-GB" sz="2400" dirty="0"/>
              <a:t> - </a:t>
            </a:r>
            <a:r>
              <a:rPr lang="en-GB" sz="2400" dirty="0">
                <a:hlinkClick r:id="rId6"/>
              </a:rPr>
              <a:t>@</a:t>
            </a:r>
            <a:r>
              <a:rPr lang="en-GB" sz="2400" dirty="0" err="1">
                <a:hlinkClick r:id="rId6"/>
              </a:rPr>
              <a:t>AnceretMatthieu</a:t>
            </a:r>
            <a:r>
              <a:rPr lang="en-GB" sz="2400" dirty="0"/>
              <a:t> </a:t>
            </a:r>
          </a:p>
          <a:p>
            <a:r>
              <a:rPr lang="en-GB" sz="2400" dirty="0"/>
              <a:t>Mikael Svenson - </a:t>
            </a:r>
            <a:r>
              <a:rPr lang="en-GB" sz="2400" dirty="0">
                <a:hlinkClick r:id="rId7"/>
              </a:rPr>
              <a:t>@</a:t>
            </a:r>
            <a:r>
              <a:rPr lang="en-GB" sz="2400" dirty="0" err="1">
                <a:hlinkClick r:id="rId7"/>
              </a:rPr>
              <a:t>mikaelsvenson</a:t>
            </a:r>
            <a:r>
              <a:rPr lang="en-GB" sz="2400" dirty="0"/>
              <a:t> </a:t>
            </a:r>
          </a:p>
          <a:p>
            <a:r>
              <a:rPr lang="en-GB" sz="2400" dirty="0" err="1"/>
              <a:t>Nanddeep</a:t>
            </a:r>
            <a:r>
              <a:rPr lang="en-GB" sz="2400" dirty="0"/>
              <a:t> </a:t>
            </a:r>
            <a:r>
              <a:rPr lang="en-GB" sz="2400" dirty="0" err="1"/>
              <a:t>Nachan</a:t>
            </a:r>
            <a:r>
              <a:rPr lang="en-GB" sz="2400" dirty="0"/>
              <a:t> - </a:t>
            </a:r>
            <a:r>
              <a:rPr lang="en-GB" sz="2400" dirty="0">
                <a:hlinkClick r:id="rId8"/>
              </a:rPr>
              <a:t>@</a:t>
            </a:r>
            <a:r>
              <a:rPr lang="en-GB" sz="2400" dirty="0" err="1">
                <a:hlinkClick r:id="rId8"/>
              </a:rPr>
              <a:t>NanddeepNachan</a:t>
            </a:r>
            <a:r>
              <a:rPr lang="en-GB" sz="2400" dirty="0"/>
              <a:t> </a:t>
            </a:r>
          </a:p>
          <a:p>
            <a:endParaRPr lang="en-US" sz="1800" dirty="0" smtClean="0"/>
          </a:p>
        </p:txBody>
      </p:sp>
      <p:sp>
        <p:nvSpPr>
          <p:cNvPr id="7" name="Text Placeholder 6"/>
          <p:cNvSpPr>
            <a:spLocks noGrp="1"/>
          </p:cNvSpPr>
          <p:nvPr>
            <p:ph type="body" sz="quarter" idx="11"/>
          </p:nvPr>
        </p:nvSpPr>
        <p:spPr>
          <a:xfrm>
            <a:off x="5660412" y="1447800"/>
            <a:ext cx="4587993" cy="2788456"/>
          </a:xfrm>
        </p:spPr>
        <p:txBody>
          <a:bodyPr/>
          <a:lstStyle/>
          <a:p>
            <a:r>
              <a:rPr lang="en-GB" sz="2400" dirty="0"/>
              <a:t>Paolo Pialorsi (PiaSys.com) - </a:t>
            </a:r>
            <a:r>
              <a:rPr lang="en-GB" sz="2400" dirty="0">
                <a:hlinkClick r:id="rId9"/>
              </a:rPr>
              <a:t>@</a:t>
            </a:r>
            <a:r>
              <a:rPr lang="en-GB" sz="2400" dirty="0" err="1">
                <a:hlinkClick r:id="rId9"/>
              </a:rPr>
              <a:t>PaoloPia</a:t>
            </a:r>
            <a:r>
              <a:rPr lang="en-GB" sz="2400" dirty="0"/>
              <a:t> </a:t>
            </a:r>
          </a:p>
          <a:p>
            <a:r>
              <a:rPr lang="en-GB" sz="2400" dirty="0"/>
              <a:t>Patrik </a:t>
            </a:r>
            <a:r>
              <a:rPr lang="en-GB" sz="2400" dirty="0" err="1"/>
              <a:t>Björklund</a:t>
            </a:r>
            <a:r>
              <a:rPr lang="en-GB" sz="2400" dirty="0"/>
              <a:t> (</a:t>
            </a:r>
            <a:r>
              <a:rPr lang="en-GB" sz="2400" dirty="0" err="1"/>
              <a:t>Alloc</a:t>
            </a:r>
            <a:r>
              <a:rPr lang="en-GB" sz="2400" dirty="0"/>
              <a:t> IT) - </a:t>
            </a:r>
            <a:r>
              <a:rPr lang="en-GB" sz="2400" dirty="0">
                <a:hlinkClick r:id="rId10"/>
              </a:rPr>
              <a:t>@</a:t>
            </a:r>
            <a:r>
              <a:rPr lang="en-GB" sz="2400" dirty="0" err="1">
                <a:hlinkClick r:id="rId10"/>
              </a:rPr>
              <a:t>pbjorklund</a:t>
            </a:r>
            <a:r>
              <a:rPr lang="en-GB" sz="2400" dirty="0"/>
              <a:t> </a:t>
            </a:r>
          </a:p>
          <a:p>
            <a:r>
              <a:rPr lang="en-GB" sz="2400" dirty="0"/>
              <a:t>Paul Schaeflein - </a:t>
            </a:r>
            <a:r>
              <a:rPr lang="en-GB" sz="2400" dirty="0">
                <a:hlinkClick r:id="rId11"/>
              </a:rPr>
              <a:t>@</a:t>
            </a:r>
            <a:r>
              <a:rPr lang="en-GB" sz="2400" dirty="0" err="1">
                <a:hlinkClick r:id="rId11"/>
              </a:rPr>
              <a:t>paulschaeflein</a:t>
            </a:r>
            <a:r>
              <a:rPr lang="en-GB" sz="2400" dirty="0"/>
              <a:t> </a:t>
            </a:r>
          </a:p>
          <a:p>
            <a:r>
              <a:rPr lang="en-GB" sz="2400" dirty="0"/>
              <a:t>Radi Atanassov (</a:t>
            </a:r>
            <a:r>
              <a:rPr lang="en-GB" sz="2400" dirty="0" err="1"/>
              <a:t>OneBit</a:t>
            </a:r>
            <a:r>
              <a:rPr lang="en-GB" sz="2400" dirty="0"/>
              <a:t> Software) - </a:t>
            </a:r>
            <a:r>
              <a:rPr lang="en-GB" sz="2400" dirty="0">
                <a:hlinkClick r:id="rId12"/>
              </a:rPr>
              <a:t>@</a:t>
            </a:r>
            <a:r>
              <a:rPr lang="en-GB" sz="2400" dirty="0" err="1">
                <a:hlinkClick r:id="rId12"/>
              </a:rPr>
              <a:t>RadiAtanassov</a:t>
            </a:r>
            <a:r>
              <a:rPr lang="en-GB" sz="2400" dirty="0"/>
              <a:t> </a:t>
            </a:r>
          </a:p>
        </p:txBody>
      </p:sp>
      <p:sp>
        <p:nvSpPr>
          <p:cNvPr id="8" name="Rectangle 7"/>
          <p:cNvSpPr/>
          <p:nvPr/>
        </p:nvSpPr>
        <p:spPr>
          <a:xfrm>
            <a:off x="519112" y="4844075"/>
            <a:ext cx="9895548" cy="1569660"/>
          </a:xfrm>
          <a:prstGeom prst="rect">
            <a:avLst/>
          </a:prstGeom>
        </p:spPr>
        <p:txBody>
          <a:bodyPr wrap="square">
            <a:spAutoFit/>
          </a:bodyPr>
          <a:lstStyle/>
          <a:p>
            <a:r>
              <a:rPr lang="fi-FI" sz="2400" b="1" i="1" spc="-70" dirty="0" smtClean="0">
                <a:gradFill>
                  <a:gsLst>
                    <a:gs pos="1250">
                      <a:schemeClr val="bg2"/>
                    </a:gs>
                    <a:gs pos="100000">
                      <a:schemeClr val="bg2"/>
                    </a:gs>
                  </a:gsLst>
                  <a:lin ang="5400000" scaled="0"/>
                </a:gradFill>
                <a:latin typeface="+mj-lt"/>
              </a:rPr>
              <a:t>MS people</a:t>
            </a:r>
            <a:r>
              <a:rPr lang="fi-FI" sz="2400" i="1" spc="-70" dirty="0" smtClean="0">
                <a:gradFill>
                  <a:gsLst>
                    <a:gs pos="1250">
                      <a:schemeClr val="bg2"/>
                    </a:gs>
                    <a:gs pos="100000">
                      <a:schemeClr val="bg2"/>
                    </a:gs>
                  </a:gsLst>
                  <a:lin ang="5400000" scaled="0"/>
                </a:gradFill>
                <a:latin typeface="+mj-lt"/>
              </a:rPr>
              <a:t> – Antons Mislevics, Frank </a:t>
            </a:r>
            <a:r>
              <a:rPr lang="fi-FI" sz="2400" i="1" spc="-70" dirty="0">
                <a:gradFill>
                  <a:gsLst>
                    <a:gs pos="1250">
                      <a:schemeClr val="bg2"/>
                    </a:gs>
                    <a:gs pos="100000">
                      <a:schemeClr val="bg2"/>
                    </a:gs>
                  </a:gsLst>
                  <a:lin ang="5400000" scaled="0"/>
                </a:gradFill>
                <a:latin typeface="+mj-lt"/>
              </a:rPr>
              <a:t>Marasco, Bert Jansen, </a:t>
            </a:r>
            <a:r>
              <a:rPr lang="fi-FI" sz="2400" i="1" spc="-70" dirty="0" smtClean="0">
                <a:gradFill>
                  <a:gsLst>
                    <a:gs pos="1250">
                      <a:schemeClr val="bg2"/>
                    </a:gs>
                    <a:gs pos="100000">
                      <a:schemeClr val="bg2"/>
                    </a:gs>
                  </a:gsLst>
                  <a:lin ang="5400000" scaled="0"/>
                </a:gradFill>
                <a:latin typeface="+mj-lt"/>
              </a:rPr>
              <a:t>Jeremy Thake, Vesa </a:t>
            </a:r>
            <a:r>
              <a:rPr lang="fi-FI" sz="2400" i="1" spc="-70" dirty="0">
                <a:gradFill>
                  <a:gsLst>
                    <a:gs pos="1250">
                      <a:schemeClr val="bg2"/>
                    </a:gs>
                    <a:gs pos="100000">
                      <a:schemeClr val="bg2"/>
                    </a:gs>
                  </a:gsLst>
                  <a:lin ang="5400000" scaled="0"/>
                </a:gradFill>
                <a:latin typeface="+mj-lt"/>
              </a:rPr>
              <a:t>Juvonen, Brian Michely, </a:t>
            </a:r>
            <a:r>
              <a:rPr lang="fi-FI" sz="2400" i="1" spc="-70" dirty="0" smtClean="0">
                <a:gradFill>
                  <a:gsLst>
                    <a:gs pos="1250">
                      <a:schemeClr val="bg2"/>
                    </a:gs>
                    <a:gs pos="100000">
                      <a:schemeClr val="bg2"/>
                    </a:gs>
                  </a:gsLst>
                  <a:lin ang="5400000" scaled="0"/>
                </a:gradFill>
                <a:latin typeface="+mj-lt"/>
              </a:rPr>
              <a:t>Reeza Ali, Suman </a:t>
            </a:r>
            <a:r>
              <a:rPr lang="en-US" sz="2400" i="1" spc="-70" dirty="0" smtClean="0">
                <a:gradFill>
                  <a:gsLst>
                    <a:gs pos="1250">
                      <a:schemeClr val="bg2"/>
                    </a:gs>
                    <a:gs pos="100000">
                      <a:schemeClr val="bg2"/>
                    </a:gs>
                  </a:gsLst>
                  <a:lin ang="5400000" scaled="0"/>
                </a:gradFill>
                <a:latin typeface="+mj-lt"/>
              </a:rPr>
              <a:t>Chakrabarti, Ricky Kirkham, Steve Walker</a:t>
            </a:r>
            <a:r>
              <a:rPr lang="en-US" sz="2400" i="1" spc="-70" dirty="0">
                <a:gradFill>
                  <a:gsLst>
                    <a:gs pos="1250">
                      <a:schemeClr val="bg2"/>
                    </a:gs>
                    <a:gs pos="100000">
                      <a:schemeClr val="bg2"/>
                    </a:gs>
                  </a:gsLst>
                  <a:lin ang="5400000" scaled="0"/>
                </a:gradFill>
                <a:latin typeface="+mj-lt"/>
              </a:rPr>
              <a:t>, Dan Budimir, Frank Chen, </a:t>
            </a:r>
            <a:r>
              <a:rPr lang="en-US" sz="2400" i="1" spc="-70" dirty="0" smtClean="0">
                <a:gradFill>
                  <a:gsLst>
                    <a:gs pos="1250">
                      <a:schemeClr val="bg2"/>
                    </a:gs>
                    <a:gs pos="100000">
                      <a:schemeClr val="bg2"/>
                    </a:gs>
                  </a:gsLst>
                  <a:lin ang="5400000" scaled="0"/>
                </a:gradFill>
                <a:latin typeface="+mj-lt"/>
              </a:rPr>
              <a:t>Kiki Shuxteau, </a:t>
            </a:r>
            <a:r>
              <a:rPr lang="en-US" sz="2400" i="1" spc="-70" dirty="0">
                <a:gradFill>
                  <a:gsLst>
                    <a:gs pos="1250">
                      <a:schemeClr val="bg2"/>
                    </a:gs>
                    <a:gs pos="100000">
                      <a:schemeClr val="bg2"/>
                    </a:gs>
                  </a:gsLst>
                  <a:lin ang="5400000" scaled="0"/>
                </a:gradFill>
                <a:latin typeface="+mj-lt"/>
              </a:rPr>
              <a:t>Laura Graham, </a:t>
            </a:r>
            <a:r>
              <a:rPr lang="en-US" sz="2400" i="1" spc="-70" dirty="0" smtClean="0">
                <a:gradFill>
                  <a:gsLst>
                    <a:gs pos="1250">
                      <a:schemeClr val="bg2"/>
                    </a:gs>
                    <a:gs pos="100000">
                      <a:schemeClr val="bg2"/>
                    </a:gs>
                  </a:gsLst>
                  <a:lin ang="5400000" scaled="0"/>
                </a:gradFill>
                <a:latin typeface="+mj-lt"/>
              </a:rPr>
              <a:t>Ron Tielke, Sami Nieminen </a:t>
            </a:r>
            <a:endParaRPr lang="en-US" sz="24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US" sz="2000" b="1" dirty="0"/>
              <a:t>New</a:t>
            </a:r>
            <a:r>
              <a:rPr lang="en-US" sz="2000" dirty="0"/>
              <a:t> sample </a:t>
            </a:r>
            <a:r>
              <a:rPr lang="en-US" sz="2000" b="1" dirty="0" err="1">
                <a:hlinkClick r:id="rId2"/>
              </a:rPr>
              <a:t>Provisioning.Cloud.Async.WebJob</a:t>
            </a:r>
            <a:r>
              <a:rPr lang="en-US" sz="2000" dirty="0"/>
              <a:t> demonstrates how to build an asynchronous self-service site collection provisioning solution using Azure Storage Queues and Azure </a:t>
            </a:r>
            <a:r>
              <a:rPr lang="en-US" sz="2000" dirty="0" err="1"/>
              <a:t>WebJobs</a:t>
            </a:r>
            <a:r>
              <a:rPr lang="en-US" sz="2000" dirty="0"/>
              <a:t>.</a:t>
            </a:r>
          </a:p>
          <a:p>
            <a:r>
              <a:rPr lang="en-US" sz="2000" b="1" dirty="0"/>
              <a:t>New</a:t>
            </a:r>
            <a:r>
              <a:rPr lang="en-US" sz="2000" dirty="0"/>
              <a:t> sample </a:t>
            </a:r>
            <a:r>
              <a:rPr lang="en-US" sz="2000" b="1" dirty="0" err="1">
                <a:hlinkClick r:id="rId3"/>
              </a:rPr>
              <a:t>Core.QueueWebJobUsage</a:t>
            </a:r>
            <a:r>
              <a:rPr lang="en-US" sz="2000" dirty="0"/>
              <a:t> shows how to perform operations on-demand with Azure </a:t>
            </a:r>
            <a:r>
              <a:rPr lang="en-US" sz="2000" dirty="0" err="1"/>
              <a:t>WebJobs</a:t>
            </a:r>
            <a:r>
              <a:rPr lang="en-US" sz="2000" dirty="0"/>
              <a:t> as continuously running operation, which will handle incoming requests from message queue.</a:t>
            </a:r>
          </a:p>
          <a:p>
            <a:r>
              <a:rPr lang="en-US" sz="2000" b="1" dirty="0"/>
              <a:t>New</a:t>
            </a:r>
            <a:r>
              <a:rPr lang="en-US" sz="2000" dirty="0"/>
              <a:t> </a:t>
            </a:r>
            <a:r>
              <a:rPr lang="en-US" sz="2000" dirty="0" smtClean="0"/>
              <a:t>samples </a:t>
            </a:r>
            <a:r>
              <a:rPr lang="en-US" sz="2000" b="1" dirty="0" err="1">
                <a:hlinkClick r:id="rId4"/>
              </a:rPr>
              <a:t>Core.AppEvents</a:t>
            </a:r>
            <a:r>
              <a:rPr lang="en-US" sz="2000" dirty="0"/>
              <a:t> </a:t>
            </a:r>
            <a:r>
              <a:rPr lang="en-US" sz="2000" dirty="0" smtClean="0"/>
              <a:t>and </a:t>
            </a:r>
            <a:r>
              <a:rPr lang="en-US" sz="2000" dirty="0"/>
              <a:t> </a:t>
            </a:r>
            <a:r>
              <a:rPr lang="en-US" sz="2000" b="1" dirty="0" err="1">
                <a:hlinkClick r:id="rId5"/>
              </a:rPr>
              <a:t>Core.AppEvents.HandlerDelegation</a:t>
            </a:r>
            <a:r>
              <a:rPr lang="en-US" sz="2000" dirty="0"/>
              <a:t> </a:t>
            </a:r>
            <a:r>
              <a:rPr lang="en-US" sz="2000" dirty="0" smtClean="0"/>
              <a:t> shows </a:t>
            </a:r>
            <a:r>
              <a:rPr lang="en-US" sz="2000" dirty="0"/>
              <a:t>how to implement handlers for the </a:t>
            </a:r>
            <a:r>
              <a:rPr lang="en-US" sz="2000" dirty="0" err="1"/>
              <a:t>AppInstalled</a:t>
            </a:r>
            <a:r>
              <a:rPr lang="en-US" sz="2000" dirty="0"/>
              <a:t> and </a:t>
            </a:r>
            <a:r>
              <a:rPr lang="en-US" sz="2000" dirty="0" err="1"/>
              <a:t>AppUninstalling</a:t>
            </a:r>
            <a:r>
              <a:rPr lang="en-US" sz="2000" dirty="0"/>
              <a:t> events </a:t>
            </a:r>
            <a:r>
              <a:rPr lang="en-US" sz="2000" dirty="0" smtClean="0"/>
              <a:t>that</a:t>
            </a:r>
          </a:p>
          <a:p>
            <a:r>
              <a:rPr lang="en-US" sz="2000" b="1" dirty="0" smtClean="0"/>
              <a:t>New</a:t>
            </a:r>
            <a:r>
              <a:rPr lang="en-US" sz="2000" dirty="0" smtClean="0"/>
              <a:t> </a:t>
            </a:r>
            <a:r>
              <a:rPr lang="en-US" sz="2000" dirty="0"/>
              <a:t>sample </a:t>
            </a:r>
            <a:r>
              <a:rPr lang="en-US" sz="2000" b="1" dirty="0" err="1">
                <a:hlinkClick r:id="rId6"/>
              </a:rPr>
              <a:t>Core.SiteInformation</a:t>
            </a:r>
            <a:r>
              <a:rPr lang="en-US" sz="2000" dirty="0"/>
              <a:t> shows information about the current site collection with a "Site Information" custom action menu item.</a:t>
            </a:r>
          </a:p>
          <a:p>
            <a:r>
              <a:rPr lang="en-US" sz="2000" b="1" dirty="0"/>
              <a:t>New</a:t>
            </a:r>
            <a:r>
              <a:rPr lang="en-US" sz="2000" dirty="0"/>
              <a:t> sample </a:t>
            </a:r>
            <a:r>
              <a:rPr lang="en-US" sz="2000" b="1" dirty="0" err="1">
                <a:hlinkClick r:id="rId7"/>
              </a:rPr>
              <a:t>Provisioning.Cloud.Workflow</a:t>
            </a:r>
            <a:r>
              <a:rPr lang="en-US" sz="2000" dirty="0"/>
              <a:t> shows how to use a workflow to provision a SharePoint site by using the remote provisioning pattern and CSOM triggered from the host web. This sample was ported from the MSDN code gallery.</a:t>
            </a:r>
          </a:p>
          <a:p>
            <a:r>
              <a:rPr lang="en-US" sz="2000" b="1" dirty="0"/>
              <a:t>New</a:t>
            </a:r>
            <a:r>
              <a:rPr lang="en-US" sz="2000" dirty="0"/>
              <a:t> sample </a:t>
            </a:r>
            <a:r>
              <a:rPr lang="en-US" sz="2000" b="1" dirty="0" err="1">
                <a:hlinkClick r:id="rId8"/>
              </a:rPr>
              <a:t>Provisioning.Cloud.Workflow.AppWeb</a:t>
            </a:r>
            <a:r>
              <a:rPr lang="en-US" sz="2000" dirty="0"/>
              <a:t> shows how to use a workflow to provision a SharePoint site by using the remote provisioning pattern and CSOM triggered from the app web. This sample was ported from the MSDN code gallery.</a:t>
            </a:r>
          </a:p>
          <a:p>
            <a:r>
              <a:rPr lang="en-US" sz="2000" b="1" dirty="0"/>
              <a:t>New</a:t>
            </a:r>
            <a:r>
              <a:rPr lang="en-US" sz="2000" dirty="0"/>
              <a:t> sample </a:t>
            </a:r>
            <a:r>
              <a:rPr lang="en-US" sz="2000" b="1" dirty="0" err="1">
                <a:hlinkClick r:id="rId9"/>
              </a:rPr>
              <a:t>Provisioning.Batch</a:t>
            </a:r>
            <a:r>
              <a:rPr lang="en-US" sz="2000" dirty="0"/>
              <a:t> demonstrates how to create a console app that provisions a batch of site collections by using the CSOM and the app model. This sample was ported from the MSDN code gallery</a:t>
            </a:r>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AEA8A7-A694-4DB0-82AB-EF48F2E9B6F9}">
  <ds:schemaRefs>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purl.org/dc/terms/"/>
    <ds:schemaRef ds:uri="b3ce0980-cfa3-4301-a185-d1685e708702"/>
    <ds:schemaRef ds:uri="cd87093e-4634-4748-b2c5-9b7dd08436d4"/>
    <ds:schemaRef ds:uri="http://www.w3.org/XML/1998/namespace"/>
    <ds:schemaRef ds:uri="http://purl.org/dc/dcmityp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2615</Words>
  <Application>Microsoft Office PowerPoint</Application>
  <PresentationFormat>Custom</PresentationFormat>
  <Paragraphs>238</Paragraphs>
  <Slides>22</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March 2015</vt:lpstr>
      <vt:lpstr>Agenda</vt:lpstr>
      <vt:lpstr>Where are you located?</vt:lpstr>
      <vt:lpstr>PowerPoint Presentation</vt:lpstr>
      <vt:lpstr>PnP model</vt:lpstr>
      <vt:lpstr>Statistics– Key numbers (previous month)</vt:lpstr>
      <vt:lpstr>March Release</vt:lpstr>
      <vt:lpstr>Thank you for your assistance!</vt:lpstr>
      <vt:lpstr>New contributions</vt:lpstr>
      <vt:lpstr>PnP Core Timer Job Framework</vt:lpstr>
      <vt:lpstr>Updated contributions</vt:lpstr>
      <vt:lpstr>Key Updates to PnP Core and miscellaneous</vt:lpstr>
      <vt:lpstr>Updates in the Guidance repository</vt:lpstr>
      <vt:lpstr>PnP Channel 9 – New Videos</vt:lpstr>
      <vt:lpstr>PnP training</vt:lpstr>
      <vt:lpstr>Core team extended</vt:lpstr>
      <vt:lpstr>Roadmap – April release plan</vt:lpstr>
      <vt:lpstr>Feedback…</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2015-03-10T13:33:35Z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